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72" r:id="rId9"/>
    <p:sldId id="269" r:id="rId10"/>
    <p:sldId id="274" r:id="rId11"/>
    <p:sldId id="275" r:id="rId12"/>
    <p:sldId id="276" r:id="rId13"/>
    <p:sldId id="271" r:id="rId14"/>
    <p:sldId id="273" r:id="rId15"/>
    <p:sldId id="278" r:id="rId16"/>
    <p:sldId id="279" r:id="rId17"/>
    <p:sldId id="280" r:id="rId18"/>
    <p:sldId id="288" r:id="rId19"/>
    <p:sldId id="282" r:id="rId20"/>
    <p:sldId id="283" r:id="rId21"/>
    <p:sldId id="289" r:id="rId22"/>
    <p:sldId id="284" r:id="rId23"/>
    <p:sldId id="286" r:id="rId24"/>
    <p:sldId id="285" r:id="rId25"/>
    <p:sldId id="290" r:id="rId26"/>
    <p:sldId id="291" r:id="rId27"/>
    <p:sldId id="25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95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1302F-43AC-45A7-9CA0-A136EE34B5CA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A9922-5AFE-4441-87FA-BB8DF97C36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6%D0%9A_%D0%92%D0%9A%D0%9F(%D0%B1)" TargetMode="External"/><Relationship Id="rId2" Type="http://schemas.openxmlformats.org/officeDocument/2006/relationships/hyperlink" Target="https://ru.wikipedia.org/wiki/%D0%A6%D0%B5%D0%BD%D0%B7%D1%83%D1%80%D0%B0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1820 год. А.С. Пушкин.  За написание оды "Вольность" царь Александр 1-й хотел сослать Пушкина в Сибирь или в Соловецкий монастырь. Но благодаря заступничеству Карамзина, Жуковского и ряда влиятельных друзей удалось заменить эту жестокую кару на более мягкую - высылку под видом служебного перевода (по окончании лицея Пушкин формально числился на службе в иностранной коллегии) на юг, в </a:t>
            </a:r>
            <a:r>
              <a:rPr lang="ru-RU" dirty="0" err="1"/>
              <a:t>Екатеринослав</a:t>
            </a:r>
            <a:r>
              <a:rPr lang="ru-RU" dirty="0"/>
              <a:t>, затем в Кишинёв.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Людвик\Desktop\Воробьева И. Н. Портрет А.С. Пушкина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763212"/>
            <a:ext cx="3528392" cy="475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2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1837 год.  Причиной именно первой ссылки Лермонтова на Кавказ послужило его стихотворение "На смерть поэта". В нем Лермонтов практически прямо обвиняет государственные власти в  гибели </a:t>
            </a:r>
            <a:r>
              <a:rPr lang="ru-RU" dirty="0" smtClean="0"/>
              <a:t>Пушкина:</a:t>
            </a:r>
          </a:p>
          <a:p>
            <a:pPr marL="0" indent="0">
              <a:buNone/>
            </a:pPr>
            <a:r>
              <a:rPr lang="ru-RU" b="1" i="1" dirty="0" smtClean="0"/>
              <a:t>Не </a:t>
            </a:r>
            <a:r>
              <a:rPr lang="ru-RU" b="1" i="1" dirty="0"/>
              <a:t>вы ль сперва так злобно гнали</a:t>
            </a:r>
          </a:p>
          <a:p>
            <a:pPr marL="0" indent="0">
              <a:buNone/>
            </a:pPr>
            <a:r>
              <a:rPr lang="ru-RU" b="1" i="1" dirty="0"/>
              <a:t>Его свободный, смелый дар</a:t>
            </a:r>
          </a:p>
          <a:p>
            <a:pPr marL="0" indent="0">
              <a:buNone/>
            </a:pPr>
            <a:r>
              <a:rPr lang="ru-RU" b="1" i="1" dirty="0"/>
              <a:t>И для потехи раздували</a:t>
            </a:r>
          </a:p>
          <a:p>
            <a:pPr marL="0" indent="0">
              <a:buNone/>
            </a:pPr>
            <a:r>
              <a:rPr lang="ru-RU" b="1" i="1" dirty="0"/>
              <a:t>Чуть затаившийся пожар?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48680"/>
            <a:ext cx="3008313" cy="55774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Людвик\Desktop\grigoryan-lermontov-i-geroy-nashego-remeni-42887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53" y="1052737"/>
            <a:ext cx="338501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7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1921 </a:t>
            </a:r>
            <a:r>
              <a:rPr lang="ru-RU" dirty="0"/>
              <a:t>год. Якобсон вынес свое решение: «На основании вышеизложенного считаю необходимым применить по отношению к гр. Гумилёву Николаю Станиславовичу как явному врагу народа и рабоче-крестьянской революции высшую меру наказания — расстрел". За участие в "</a:t>
            </a:r>
            <a:r>
              <a:rPr lang="ru-RU" dirty="0" err="1"/>
              <a:t>таганцевском</a:t>
            </a:r>
            <a:r>
              <a:rPr lang="ru-RU" dirty="0"/>
              <a:t> заговоре" ранним утром 25 августа  расстрелян Николай Гумилёв.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Людвик\Desktop\i_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600400" cy="412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75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Признанная классиком отечественной поэзии ещё в 1920-е годы, Ахматова за свои произведения и взгляды подвергалась замалчиванию, </a:t>
            </a:r>
            <a:r>
              <a:rPr lang="ru-RU" dirty="0">
                <a:hlinkClick r:id="rId2" tooltip="Цензура"/>
              </a:rPr>
              <a:t>цензуре</a:t>
            </a:r>
            <a:r>
              <a:rPr lang="ru-RU" dirty="0"/>
              <a:t> и травле (включая постановление </a:t>
            </a:r>
            <a:r>
              <a:rPr lang="ru-RU" u="sng" dirty="0">
                <a:hlinkClick r:id="rId3" tooltip="ЦК ВКП(б)"/>
              </a:rPr>
              <a:t>ЦК ВКП(б)</a:t>
            </a:r>
            <a:r>
              <a:rPr lang="ru-RU" dirty="0"/>
              <a:t> 1946 года, не отменённое при её жизни), многие произведения не были опубликованы на родине не только при жизни автора, но и в течение более чем двух десятилетий после её смерти.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Людвик\Desktop\855443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47" y="764704"/>
            <a:ext cx="3348372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71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ru-RU" sz="2800" b="1" dirty="0"/>
              <a:t>ПОЭТ                        </a:t>
            </a:r>
            <a:r>
              <a:rPr lang="ru-RU" sz="2800" b="1" dirty="0" smtClean="0"/>
              <a:t>КОНФЛИКТ                            </a:t>
            </a:r>
            <a:r>
              <a:rPr lang="ru-RU" sz="2800" b="1" dirty="0"/>
              <a:t>ЭПОХА</a:t>
            </a:r>
            <a:br>
              <a:rPr lang="ru-RU" sz="2800" b="1" dirty="0"/>
            </a:br>
            <a:r>
              <a:rPr lang="ru-RU" sz="2800" b="1" dirty="0"/>
              <a:t>(какой?)             </a:t>
            </a:r>
            <a:r>
              <a:rPr lang="ru-RU" sz="2800" b="1" dirty="0" smtClean="0"/>
              <a:t>      </a:t>
            </a:r>
            <a:r>
              <a:rPr lang="ru-RU" sz="2800" b="1" dirty="0"/>
              <a:t>(какой?)                                (какая?)</a:t>
            </a:r>
          </a:p>
        </p:txBody>
      </p:sp>
    </p:spTree>
    <p:extLst>
      <p:ext uri="{BB962C8B-B14F-4D97-AF65-F5344CB8AC3E}">
        <p14:creationId xmlns:p14="http://schemas.microsoft.com/office/powerpoint/2010/main" val="352509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/>
              <a:t>  ПОЭТ                                                 </a:t>
            </a:r>
            <a:r>
              <a:rPr lang="ru-RU" sz="2000" b="1" dirty="0"/>
              <a:t>КОНФЛИКТ                            ЭПОХА</a:t>
            </a:r>
            <a:br>
              <a:rPr lang="ru-RU" sz="2000" b="1" dirty="0"/>
            </a:br>
            <a:r>
              <a:rPr lang="ru-RU" sz="2000" b="1" dirty="0"/>
              <a:t>(какой?)                                            </a:t>
            </a:r>
            <a:r>
              <a:rPr lang="ru-RU" sz="2000" b="1" dirty="0" smtClean="0"/>
              <a:t> </a:t>
            </a:r>
            <a:r>
              <a:rPr lang="ru-RU" sz="2000" b="1" dirty="0"/>
              <a:t>(какой?)                                (какая</a:t>
            </a:r>
            <a:r>
              <a:rPr lang="ru-RU" sz="2000" b="1" dirty="0" smtClean="0"/>
              <a:t>?)</a:t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i="1" dirty="0"/>
              <a:t>свободолюбивый                              ТРАГИЧЕСКИЙ               попирающая права </a:t>
            </a:r>
            <a:br>
              <a:rPr lang="ru-RU" sz="1800" b="1" i="1" dirty="0"/>
            </a:br>
            <a:r>
              <a:rPr lang="ru-RU" sz="1800" b="1" i="1" dirty="0"/>
              <a:t>правдивый                                                                                  </a:t>
            </a:r>
            <a:r>
              <a:rPr lang="ru-RU" sz="1800" b="1" i="1" dirty="0" smtClean="0"/>
              <a:t> </a:t>
            </a:r>
            <a:r>
              <a:rPr lang="ru-RU" sz="1800" b="1" i="1" dirty="0"/>
              <a:t>лишающая свободы  </a:t>
            </a:r>
            <a:br>
              <a:rPr lang="ru-RU" sz="1800" b="1" i="1" dirty="0"/>
            </a:br>
            <a:r>
              <a:rPr lang="ru-RU" sz="1800" b="1" i="1" dirty="0"/>
              <a:t>служащий народу                                                                     </a:t>
            </a:r>
            <a:r>
              <a:rPr lang="ru-RU" sz="1800" b="1" i="1" dirty="0" smtClean="0"/>
              <a:t>запрещающая  говорить</a:t>
            </a:r>
            <a:br>
              <a:rPr lang="ru-RU" sz="1800" b="1" i="1" dirty="0" smtClean="0"/>
            </a:br>
            <a:r>
              <a:rPr lang="ru-RU" sz="1800" b="1" i="1" dirty="0" smtClean="0"/>
              <a:t>не </a:t>
            </a:r>
            <a:r>
              <a:rPr lang="ru-RU" sz="1800" b="1" i="1" dirty="0"/>
              <a:t>подчиняющийся власти                                                          </a:t>
            </a:r>
            <a:r>
              <a:rPr lang="ru-RU" sz="1800" b="1" i="1" dirty="0" smtClean="0"/>
              <a:t>правду</a:t>
            </a:r>
            <a:br>
              <a:rPr lang="ru-RU" sz="1800" b="1" i="1" dirty="0" smtClean="0"/>
            </a:br>
            <a:r>
              <a:rPr lang="ru-RU" sz="1800" b="1" i="1" dirty="0" smtClean="0"/>
              <a:t>голос </a:t>
            </a:r>
            <a:r>
              <a:rPr lang="ru-RU" sz="1800" b="1" i="1" dirty="0"/>
              <a:t>своего времени                                                                                                                            </a:t>
            </a:r>
            <a:br>
              <a:rPr lang="ru-RU" sz="1800" b="1" i="1" dirty="0"/>
            </a:br>
            <a:r>
              <a:rPr lang="ru-RU" sz="1800" b="1" i="1" dirty="0"/>
              <a:t>совесть своей эпохи                                                                    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0330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r>
              <a:rPr lang="ru-RU" sz="5400" b="1" dirty="0">
                <a:solidFill>
                  <a:srgbClr val="FF0000"/>
                </a:solidFill>
              </a:rPr>
              <a:t>Трагический </a:t>
            </a:r>
            <a:r>
              <a:rPr lang="ru-RU" sz="5400" b="1" dirty="0" smtClean="0">
                <a:solidFill>
                  <a:srgbClr val="FF0000"/>
                </a:solidFill>
              </a:rPr>
              <a:t>конфликт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>
                <a:solidFill>
                  <a:srgbClr val="FF0000"/>
                </a:solidFill>
              </a:rPr>
              <a:t>поэта и эпохи </a:t>
            </a:r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>(«</a:t>
            </a:r>
            <a:r>
              <a:rPr lang="ru-RU" b="1" dirty="0"/>
              <a:t>Я вернулся в мой город, знакомый до слёз», «За гремучую доблесть грядущих веков…» Осип Мандельштам)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8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Век мой, зверь мой, кто сумеет</a:t>
            </a:r>
            <a:br>
              <a:rPr lang="ru-RU" sz="2800" b="1" dirty="0"/>
            </a:br>
            <a:r>
              <a:rPr lang="ru-RU" sz="2800" b="1" dirty="0"/>
              <a:t>Заглянуть в твои зрачки</a:t>
            </a:r>
            <a:br>
              <a:rPr lang="ru-RU" sz="2800" b="1" dirty="0"/>
            </a:br>
            <a:r>
              <a:rPr lang="ru-RU" sz="2800" b="1" dirty="0"/>
              <a:t>И своею кровью склеит</a:t>
            </a:r>
            <a:br>
              <a:rPr lang="ru-RU" sz="2800" b="1" dirty="0"/>
            </a:br>
            <a:r>
              <a:rPr lang="ru-RU" sz="2800" b="1" dirty="0"/>
              <a:t>Двух столетий позвонки</a:t>
            </a:r>
            <a:r>
              <a:rPr lang="ru-RU" sz="2800" b="1" dirty="0" smtClean="0"/>
              <a:t>?</a:t>
            </a:r>
          </a:p>
          <a:p>
            <a:r>
              <a:rPr lang="ru-RU" sz="2800" dirty="0" smtClean="0"/>
              <a:t>О. Мандельштам</a:t>
            </a:r>
            <a:endParaRPr lang="ru-RU" sz="2800" dirty="0"/>
          </a:p>
        </p:txBody>
      </p:sp>
      <p:pic>
        <p:nvPicPr>
          <p:cNvPr id="5" name="Picture 2" descr="E:\Ocip\image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79912" y="273341"/>
            <a:ext cx="5040560" cy="599147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1839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712968" cy="6120680"/>
          </a:xfrm>
        </p:spPr>
        <p:txBody>
          <a:bodyPr/>
          <a:lstStyle/>
          <a:p>
            <a:r>
              <a:rPr lang="ru-RU" dirty="0" smtClean="0"/>
              <a:t>Запишите свои ассоциации</a:t>
            </a:r>
            <a:br>
              <a:rPr lang="ru-RU" dirty="0" smtClean="0"/>
            </a:br>
            <a:r>
              <a:rPr lang="ru-RU" sz="5400" b="1" dirty="0" smtClean="0"/>
              <a:t>Петербург  </a:t>
            </a:r>
            <a:r>
              <a:rPr lang="ru-RU" sz="5400" b="1" dirty="0"/>
              <a:t>- </a:t>
            </a:r>
            <a:r>
              <a:rPr lang="ru-RU" sz="5400" b="1" dirty="0" smtClean="0"/>
              <a:t>Петроград   </a:t>
            </a:r>
            <a:r>
              <a:rPr lang="ru-RU" sz="5400" b="1" dirty="0"/>
              <a:t>-  </a:t>
            </a:r>
            <a:r>
              <a:rPr lang="ru-RU" sz="5400" b="1" dirty="0" smtClean="0"/>
              <a:t>Ленинград</a:t>
            </a:r>
            <a:r>
              <a:rPr lang="ru-RU" sz="5400" b="1" dirty="0"/>
              <a:t/>
            </a:r>
            <a:br>
              <a:rPr lang="ru-RU" sz="5400" b="1" dirty="0"/>
            </a:b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5386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58326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Людвик\Desktop\358560-85601-67102845-m750x740-u9f3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4" y="476672"/>
            <a:ext cx="7460307" cy="562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99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Людвик\Desktop\5933da155b3ed93c31946db4fd450f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28092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69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Людвик\Desktop\glr_1_1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54278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Людвик\Desktop\AdTa6IUYN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4" y="3068960"/>
            <a:ext cx="4700005" cy="32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Петербург      -       Петроград   -     </a:t>
            </a:r>
            <a:r>
              <a:rPr lang="ru-RU" sz="2800" dirty="0" smtClean="0">
                <a:solidFill>
                  <a:srgbClr val="FF0000"/>
                </a:solidFill>
              </a:rPr>
              <a:t>Ленинград </a:t>
            </a:r>
            <a:r>
              <a:rPr lang="ru-RU" sz="2800" dirty="0" smtClean="0"/>
              <a:t>прекрасный   революция         </a:t>
            </a:r>
            <a:r>
              <a:rPr lang="ru-RU" sz="2800" dirty="0"/>
              <a:t>война</a:t>
            </a:r>
            <a:br>
              <a:rPr lang="ru-RU" sz="2800" dirty="0"/>
            </a:br>
            <a:r>
              <a:rPr lang="ru-RU" sz="2800" dirty="0"/>
              <a:t>город Петра            хаос                    блокада</a:t>
            </a:r>
            <a:br>
              <a:rPr lang="ru-RU" sz="2800" dirty="0"/>
            </a:br>
            <a:r>
              <a:rPr lang="ru-RU" sz="2800" dirty="0"/>
              <a:t>величественный    </a:t>
            </a:r>
            <a:r>
              <a:rPr lang="ru-RU" sz="2800" dirty="0" smtClean="0"/>
              <a:t>      кровь       город-победитель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     </a:t>
            </a:r>
            <a:r>
              <a:rPr lang="ru-RU" sz="2800" b="1" dirty="0" smtClean="0"/>
              <a:t>двойственный    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815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73616" cy="633670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Ленинград» Осип Мандельштам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Я вернулся в мой город, знакомый до слез,</a:t>
            </a:r>
            <a:br>
              <a:rPr lang="ru-RU" sz="2800" dirty="0"/>
            </a:br>
            <a:r>
              <a:rPr lang="ru-RU" sz="2800" dirty="0"/>
              <a:t>До прожилок, до детских припухлых желез.</a:t>
            </a:r>
            <a:br>
              <a:rPr lang="ru-RU" sz="2800" dirty="0"/>
            </a:br>
            <a:r>
              <a:rPr lang="ru-RU" sz="2800" dirty="0"/>
              <a:t>Ты вернулся сюда, так глотай же скорей</a:t>
            </a:r>
            <a:br>
              <a:rPr lang="ru-RU" sz="2800" dirty="0"/>
            </a:br>
            <a:r>
              <a:rPr lang="ru-RU" sz="2800" dirty="0"/>
              <a:t>Рыбий жир ленинградских речных фонарей,</a:t>
            </a:r>
            <a:br>
              <a:rPr lang="ru-RU" sz="2800" dirty="0"/>
            </a:br>
            <a:r>
              <a:rPr lang="ru-RU" sz="2800" dirty="0"/>
              <a:t>Узнавай же скорее декабрьский денек,</a:t>
            </a:r>
            <a:br>
              <a:rPr lang="ru-RU" sz="2800" dirty="0"/>
            </a:br>
            <a:r>
              <a:rPr lang="ru-RU" sz="2800" dirty="0"/>
              <a:t>Где к зловещему дегтю подмешан желток.</a:t>
            </a:r>
            <a:br>
              <a:rPr lang="ru-RU" sz="2800" dirty="0"/>
            </a:br>
            <a:r>
              <a:rPr lang="ru-RU" sz="2800" dirty="0"/>
              <a:t>Петербург! я еще не хочу умирать!</a:t>
            </a:r>
            <a:br>
              <a:rPr lang="ru-RU" sz="2800" dirty="0"/>
            </a:br>
            <a:r>
              <a:rPr lang="ru-RU" sz="2800" dirty="0"/>
              <a:t>У тебя телефонов моих номера.</a:t>
            </a:r>
            <a:br>
              <a:rPr lang="ru-RU" sz="2800" dirty="0"/>
            </a:br>
            <a:r>
              <a:rPr lang="ru-RU" sz="2800" dirty="0"/>
              <a:t>Петербург! У меня еще есть адреса,</a:t>
            </a:r>
            <a:br>
              <a:rPr lang="ru-RU" sz="2800" dirty="0"/>
            </a:br>
            <a:r>
              <a:rPr lang="ru-RU" sz="2800" dirty="0"/>
              <a:t>По которым найду мертвецов голоса.</a:t>
            </a:r>
            <a:br>
              <a:rPr lang="ru-RU" sz="2800" dirty="0"/>
            </a:br>
            <a:r>
              <a:rPr lang="ru-RU" sz="2800" dirty="0"/>
              <a:t>Я на лестнице черной живу, и в висок</a:t>
            </a:r>
            <a:br>
              <a:rPr lang="ru-RU" sz="2800" dirty="0"/>
            </a:br>
            <a:r>
              <a:rPr lang="ru-RU" sz="2800" dirty="0"/>
              <a:t>Ударяет мне вырванный с мясом звонок,</a:t>
            </a:r>
            <a:br>
              <a:rPr lang="ru-RU" sz="2800" dirty="0"/>
            </a:br>
            <a:r>
              <a:rPr lang="ru-RU" sz="2800" dirty="0"/>
              <a:t>И всю ночь напролет жду гостей дорогих,</a:t>
            </a:r>
            <a:br>
              <a:rPr lang="ru-RU" sz="2800" dirty="0"/>
            </a:br>
            <a:r>
              <a:rPr lang="ru-RU" sz="2800" dirty="0"/>
              <a:t>Шевеля кандалами цепочек дверных.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87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83041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Я вернулся в мой город…»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76673"/>
            <a:ext cx="7772400" cy="39302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548680"/>
            <a:ext cx="800417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7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82754"/>
          </a:xfrm>
        </p:spPr>
        <p:txBody>
          <a:bodyPr>
            <a:noAutofit/>
          </a:bodyPr>
          <a:lstStyle/>
          <a:p>
            <a:r>
              <a:rPr lang="ru-RU" sz="2400" b="1" dirty="0"/>
              <a:t>«За гремучую доблесть грядущих веков</a:t>
            </a:r>
            <a:r>
              <a:rPr lang="ru-RU" sz="2400" b="1" dirty="0" smtClean="0"/>
              <a:t>…»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i="1" dirty="0"/>
              <a:t>За гремучую доблесть грядущих веков,</a:t>
            </a:r>
            <a:br>
              <a:rPr lang="ru-RU" sz="2400" i="1" dirty="0"/>
            </a:br>
            <a:r>
              <a:rPr lang="ru-RU" sz="2400" i="1" dirty="0"/>
              <a:t>За высокое племя людей</a:t>
            </a:r>
            <a:br>
              <a:rPr lang="ru-RU" sz="2400" i="1" dirty="0"/>
            </a:br>
            <a:r>
              <a:rPr lang="ru-RU" sz="2400" i="1" dirty="0"/>
              <a:t>Я лишился и чаши на пире отцов,</a:t>
            </a:r>
            <a:br>
              <a:rPr lang="ru-RU" sz="2400" i="1" dirty="0"/>
            </a:br>
            <a:r>
              <a:rPr lang="ru-RU" sz="2400" i="1" dirty="0"/>
              <a:t>И веселья, и чести своей.</a:t>
            </a:r>
            <a:br>
              <a:rPr lang="ru-RU" sz="2400" i="1" dirty="0"/>
            </a:br>
            <a:r>
              <a:rPr lang="ru-RU" sz="2400" i="1" dirty="0"/>
              <a:t>Мне на плечи кидается век-волкодав,</a:t>
            </a:r>
            <a:br>
              <a:rPr lang="ru-RU" sz="2400" i="1" dirty="0"/>
            </a:br>
            <a:r>
              <a:rPr lang="ru-RU" sz="2400" i="1" dirty="0"/>
              <a:t>Но не волк я по крови своей,</a:t>
            </a:r>
            <a:br>
              <a:rPr lang="ru-RU" sz="2400" i="1" dirty="0"/>
            </a:br>
            <a:r>
              <a:rPr lang="ru-RU" sz="2400" i="1" dirty="0"/>
              <a:t>Запихай меня лучше, как шапку, в рукав</a:t>
            </a:r>
            <a:br>
              <a:rPr lang="ru-RU" sz="2400" i="1" dirty="0"/>
            </a:br>
            <a:r>
              <a:rPr lang="ru-RU" sz="2400" i="1" dirty="0"/>
              <a:t>Жаркой шубы сибирских степей.</a:t>
            </a:r>
            <a:br>
              <a:rPr lang="ru-RU" sz="2400" i="1" dirty="0"/>
            </a:br>
            <a:r>
              <a:rPr lang="ru-RU" sz="2400" i="1" dirty="0"/>
              <a:t>Чтоб не видеть ни труса, ни хлипкой грязцы,</a:t>
            </a:r>
            <a:br>
              <a:rPr lang="ru-RU" sz="2400" i="1" dirty="0"/>
            </a:br>
            <a:r>
              <a:rPr lang="ru-RU" sz="2400" i="1" dirty="0"/>
              <a:t>Ни кровавых кровей в колесе,</a:t>
            </a:r>
            <a:br>
              <a:rPr lang="ru-RU" sz="2400" i="1" dirty="0"/>
            </a:br>
            <a:r>
              <a:rPr lang="ru-RU" sz="2400" i="1" dirty="0"/>
              <a:t>Чтоб сияли всю ночь голубые песцы</a:t>
            </a:r>
            <a:br>
              <a:rPr lang="ru-RU" sz="2400" i="1" dirty="0"/>
            </a:br>
            <a:r>
              <a:rPr lang="ru-RU" sz="2400" i="1" dirty="0"/>
              <a:t>Мне в своей первобытной красе,</a:t>
            </a:r>
            <a:br>
              <a:rPr lang="ru-RU" sz="2400" i="1" dirty="0"/>
            </a:br>
            <a:r>
              <a:rPr lang="ru-RU" sz="2400" i="1" dirty="0"/>
              <a:t>Уведи меня в ночь, где течет Енисей</a:t>
            </a:r>
            <a:br>
              <a:rPr lang="ru-RU" sz="2400" i="1" dirty="0"/>
            </a:br>
            <a:r>
              <a:rPr lang="ru-RU" sz="2400" i="1" dirty="0"/>
              <a:t>И сосна до звезды достает,</a:t>
            </a:r>
            <a:br>
              <a:rPr lang="ru-RU" sz="2400" i="1" dirty="0"/>
            </a:br>
            <a:r>
              <a:rPr lang="ru-RU" sz="2400" i="1" dirty="0"/>
              <a:t>Потому что не волк я по крови своей</a:t>
            </a:r>
            <a:br>
              <a:rPr lang="ru-RU" sz="2400" i="1" dirty="0"/>
            </a:br>
            <a:r>
              <a:rPr lang="ru-RU" sz="2400" i="1" dirty="0"/>
              <a:t>И меня только равный убьет.</a:t>
            </a:r>
            <a:br>
              <a:rPr lang="ru-RU" sz="2400" i="1" dirty="0"/>
            </a:b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56695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Людвик\Desktop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1246"/>
            <a:ext cx="8280920" cy="647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36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99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ГРЕМУЧИЙ</a:t>
            </a:r>
            <a:r>
              <a:rPr lang="ru-RU" sz="3600" dirty="0"/>
              <a:t> | Толковый словарь Ожегова , -</a:t>
            </a:r>
            <a:r>
              <a:rPr lang="ru-RU" sz="3600" dirty="0" err="1"/>
              <a:t>ая</a:t>
            </a:r>
            <a:r>
              <a:rPr lang="ru-RU" sz="3600" dirty="0"/>
              <a:t>, -ее; -</a:t>
            </a:r>
            <a:r>
              <a:rPr lang="ru-RU" sz="3600" dirty="0" err="1"/>
              <a:t>уч</a:t>
            </a:r>
            <a:r>
              <a:rPr lang="ru-RU" sz="3600" dirty="0"/>
              <a:t> (устар.). Производящий громкие звуки, гремящий. Г. водопад. * Гремучая змея - ядовитая змея, у </a:t>
            </a:r>
            <a:r>
              <a:rPr lang="ru-RU" sz="3600" dirty="0" smtClean="0"/>
              <a:t>некоторых </a:t>
            </a:r>
            <a:r>
              <a:rPr lang="ru-RU" sz="3600" dirty="0"/>
              <a:t>видов к-рой на конце хвоста находится род трещотки - гремящие роговые кольца. Гремучая ртуть - взрывчатое вещество - белый или серый порошок. Гремучий газ - взрывчатая смесь водорода с кислородом. </a:t>
            </a:r>
          </a:p>
        </p:txBody>
      </p:sp>
    </p:spTree>
    <p:extLst>
      <p:ext uri="{BB962C8B-B14F-4D97-AF65-F5344CB8AC3E}">
        <p14:creationId xmlns:p14="http://schemas.microsoft.com/office/powerpoint/2010/main" val="5782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4954562"/>
          </a:xfrm>
        </p:spPr>
        <p:txBody>
          <a:bodyPr/>
          <a:lstStyle/>
          <a:p>
            <a:r>
              <a:rPr lang="ru-RU" i="1" dirty="0"/>
              <a:t>С</a:t>
            </a:r>
            <a:r>
              <a:rPr lang="ru-RU" i="1" dirty="0" smtClean="0"/>
              <a:t>мысл </a:t>
            </a:r>
            <a:r>
              <a:rPr lang="ru-RU" i="1" dirty="0"/>
              <a:t>слова </a:t>
            </a:r>
            <a:r>
              <a:rPr lang="ru-RU" i="1" dirty="0">
                <a:solidFill>
                  <a:srgbClr val="FF0000"/>
                </a:solidFill>
              </a:rPr>
              <a:t>«доблесть» </a:t>
            </a:r>
            <a:r>
              <a:rPr lang="ru-RU" i="1" dirty="0"/>
              <a:t>дискредитируется, </a:t>
            </a:r>
            <a:r>
              <a:rPr lang="ru-RU" i="1" dirty="0" smtClean="0"/>
              <a:t>разоблачается </a:t>
            </a:r>
            <a:r>
              <a:rPr lang="ru-RU" i="1" dirty="0"/>
              <a:t>словом </a:t>
            </a:r>
            <a:r>
              <a:rPr lang="ru-RU" b="1" i="1" dirty="0"/>
              <a:t>«гремучая».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430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332656"/>
            <a:ext cx="4038600" cy="5793507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900" b="1" dirty="0" smtClean="0"/>
              <a:t>«</a:t>
            </a:r>
            <a:r>
              <a:rPr lang="ru-RU" sz="2900" b="1" dirty="0"/>
              <a:t>Ты должен выбрать новую дорогу, -</a:t>
            </a:r>
          </a:p>
          <a:p>
            <a:r>
              <a:rPr lang="ru-RU" sz="2900" b="1" dirty="0"/>
              <a:t>Он отвечал мне, увидав мой страх, -</a:t>
            </a:r>
          </a:p>
          <a:p>
            <a:r>
              <a:rPr lang="ru-RU" sz="2900" b="1" dirty="0"/>
              <a:t>И к дикому не возвращаться логу;</a:t>
            </a:r>
          </a:p>
          <a:p>
            <a:r>
              <a:rPr lang="ru-RU" sz="2900" b="1" dirty="0"/>
              <a:t> </a:t>
            </a:r>
          </a:p>
          <a:p>
            <a:r>
              <a:rPr lang="ru-RU" sz="2900" b="1" dirty="0"/>
              <a:t>	96 	</a:t>
            </a:r>
          </a:p>
          <a:p>
            <a:r>
              <a:rPr lang="ru-RU" sz="2900" b="1" dirty="0"/>
              <a:t>Волчица, от которой ты в слезах,</a:t>
            </a:r>
          </a:p>
          <a:p>
            <a:r>
              <a:rPr lang="ru-RU" sz="2900" b="1" dirty="0"/>
              <a:t>Всех восходящих гонит, утесняя,</a:t>
            </a:r>
          </a:p>
          <a:p>
            <a:r>
              <a:rPr lang="ru-RU" sz="2900" b="1" dirty="0"/>
              <a:t>И убивает на своих путях;</a:t>
            </a:r>
          </a:p>
          <a:p>
            <a:r>
              <a:rPr lang="ru-RU" sz="2900" b="1" dirty="0"/>
              <a:t>	99 	</a:t>
            </a:r>
          </a:p>
          <a:p>
            <a:r>
              <a:rPr lang="ru-RU" sz="2900" b="1" dirty="0"/>
              <a:t>Она такая лютая и злая,</a:t>
            </a:r>
          </a:p>
          <a:p>
            <a:r>
              <a:rPr lang="ru-RU" sz="2900" b="1" dirty="0"/>
              <a:t>Что ненасытно будет голодна,</a:t>
            </a:r>
          </a:p>
          <a:p>
            <a:r>
              <a:rPr lang="ru-RU" sz="2900" b="1" dirty="0"/>
              <a:t>Вслед за едой еще сильней </a:t>
            </a:r>
            <a:r>
              <a:rPr lang="ru-RU" sz="2900" b="1" dirty="0" err="1"/>
              <a:t>алкая</a:t>
            </a:r>
            <a:r>
              <a:rPr lang="ru-RU" sz="2900" b="1" dirty="0"/>
              <a:t>.</a:t>
            </a:r>
          </a:p>
          <a:p>
            <a:r>
              <a:rPr lang="ru-RU" sz="2900" b="1" dirty="0"/>
              <a:t>	102 	</a:t>
            </a:r>
          </a:p>
          <a:p>
            <a:r>
              <a:rPr lang="ru-RU" sz="2900" b="1" dirty="0"/>
              <a:t>Со всяческою тварью случена,</a:t>
            </a:r>
          </a:p>
          <a:p>
            <a:r>
              <a:rPr lang="ru-RU" sz="2900" b="1" dirty="0"/>
              <a:t>Она премногих соблазнит, но славный</a:t>
            </a:r>
          </a:p>
          <a:p>
            <a:r>
              <a:rPr lang="ru-RU" sz="2900" b="1" dirty="0"/>
              <a:t>Нагрянет Пес, и кончится она.</a:t>
            </a:r>
          </a:p>
          <a:p>
            <a:r>
              <a:rPr lang="ru-RU" sz="2900" b="1" dirty="0"/>
              <a:t>           111 	</a:t>
            </a:r>
          </a:p>
          <a:p>
            <a:r>
              <a:rPr lang="ru-RU" sz="2900" b="1" dirty="0"/>
              <a:t>Свой бег волчица где бы ни стремила,</a:t>
            </a:r>
          </a:p>
          <a:p>
            <a:r>
              <a:rPr lang="ru-RU" sz="2900" b="1" dirty="0"/>
              <a:t>Ее, нагнав, он заточит в Аду,</a:t>
            </a:r>
          </a:p>
          <a:p>
            <a:r>
              <a:rPr lang="ru-RU" sz="2900" b="1" dirty="0"/>
              <a:t>Откуда зависть хищницу взманила.</a:t>
            </a:r>
          </a:p>
          <a:p>
            <a:endParaRPr lang="ru-RU" dirty="0"/>
          </a:p>
        </p:txBody>
      </p:sp>
      <p:pic>
        <p:nvPicPr>
          <p:cNvPr id="16386" name="Picture 2" descr="C:\Users\Людвик\Desktop\0_bed89_11169a7e_ori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0648"/>
            <a:ext cx="4038600" cy="583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14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241" y="116632"/>
            <a:ext cx="8229600" cy="128701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«Чтоб </a:t>
            </a:r>
            <a:r>
              <a:rPr lang="ru-RU" sz="3200" b="1" dirty="0"/>
              <a:t>не видеть ни труса, ни хлипкой грязцы,</a:t>
            </a:r>
            <a:br>
              <a:rPr lang="ru-RU" sz="3200" b="1" dirty="0"/>
            </a:br>
            <a:r>
              <a:rPr lang="ru-RU" sz="3200" b="1" dirty="0"/>
              <a:t>Ни кровавых кровей в </a:t>
            </a:r>
            <a:r>
              <a:rPr lang="ru-RU" sz="3200" b="1" dirty="0" smtClean="0"/>
              <a:t>колесе…»</a:t>
            </a:r>
            <a:endParaRPr lang="ru-RU" sz="3200" b="1" dirty="0"/>
          </a:p>
        </p:txBody>
      </p:sp>
      <p:pic>
        <p:nvPicPr>
          <p:cNvPr id="12290" name="Picture 2" descr="C:\Users\Людвик\Desktop\9138377b6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15920"/>
            <a:ext cx="391912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Людвик\Desktop\1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06886"/>
            <a:ext cx="4038600" cy="253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Людвик\Desktop\2700-14531925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455" y="1988840"/>
            <a:ext cx="3134386" cy="498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«Запихай </a:t>
            </a:r>
            <a:r>
              <a:rPr lang="ru-RU" sz="3200" b="1" dirty="0"/>
              <a:t>меня лучше, как шапку, в рукав</a:t>
            </a:r>
            <a:br>
              <a:rPr lang="ru-RU" sz="3200" b="1" dirty="0"/>
            </a:br>
            <a:r>
              <a:rPr lang="ru-RU" sz="3200" b="1" dirty="0"/>
              <a:t>Жаркой шубы сибирских </a:t>
            </a:r>
            <a:r>
              <a:rPr lang="ru-RU" sz="3200" b="1" dirty="0" smtClean="0"/>
              <a:t>степей…»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4338" name="Picture 2" descr="C:\Users\Людвик\Desktop\69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3"/>
            <a:ext cx="403860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Людвик\Desktop\8-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90" y="1628800"/>
            <a:ext cx="397740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5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«Уведи </a:t>
            </a:r>
            <a:r>
              <a:rPr lang="ru-RU" sz="3200" b="1" dirty="0"/>
              <a:t>меня в ночь, где течет Енисей</a:t>
            </a:r>
            <a:br>
              <a:rPr lang="ru-RU" sz="3200" b="1" dirty="0"/>
            </a:br>
            <a:r>
              <a:rPr lang="ru-RU" sz="3200" b="1" dirty="0"/>
              <a:t>И сосна до звезды </a:t>
            </a:r>
            <a:r>
              <a:rPr lang="ru-RU" sz="3200" b="1" dirty="0" smtClean="0"/>
              <a:t>достает…»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pic>
        <p:nvPicPr>
          <p:cNvPr id="13314" name="Picture 2" descr="C:\Users\Людвик\Desktop\enise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403860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Людвик\Desktop\ниж тунгус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50982"/>
            <a:ext cx="3970784" cy="481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0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Autofit/>
          </a:bodyPr>
          <a:lstStyle/>
          <a:p>
            <a:r>
              <a:rPr lang="ru-RU" sz="3200" dirty="0"/>
              <a:t>Б. </a:t>
            </a:r>
            <a:r>
              <a:rPr lang="ru-RU" sz="3200" dirty="0" smtClean="0"/>
              <a:t>Пастернак </a:t>
            </a:r>
            <a:r>
              <a:rPr lang="ru-RU" sz="3200" dirty="0"/>
              <a:t>в стихотворении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Гамлет</a:t>
            </a:r>
            <a:r>
              <a:rPr lang="ru-RU" sz="3200" dirty="0" smtClean="0"/>
              <a:t>» писал: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i="1" dirty="0"/>
              <a:t>…Если только можно, </a:t>
            </a:r>
            <a:r>
              <a:rPr lang="ru-RU" sz="3200" b="1" i="1" dirty="0" err="1"/>
              <a:t>Авва</a:t>
            </a:r>
            <a:r>
              <a:rPr lang="ru-RU" sz="3200" b="1" i="1" dirty="0"/>
              <a:t> Отче,</a:t>
            </a:r>
            <a:br>
              <a:rPr lang="ru-RU" sz="3200" b="1" i="1" dirty="0"/>
            </a:br>
            <a:r>
              <a:rPr lang="ru-RU" sz="3200" b="1" i="1" dirty="0"/>
              <a:t>Чашу эту мимо пронеси.</a:t>
            </a:r>
            <a:br>
              <a:rPr lang="ru-RU" sz="3200" b="1" i="1" dirty="0"/>
            </a:br>
            <a:r>
              <a:rPr lang="ru-RU" sz="3200" b="1" i="1" dirty="0"/>
              <a:t>Я люблю Твой замысел упрямый</a:t>
            </a:r>
            <a:br>
              <a:rPr lang="ru-RU" sz="3200" b="1" i="1" dirty="0"/>
            </a:br>
            <a:r>
              <a:rPr lang="ru-RU" sz="3200" b="1" i="1" dirty="0"/>
              <a:t>И играть согласен эту роль,</a:t>
            </a:r>
            <a:br>
              <a:rPr lang="ru-RU" sz="3200" b="1" i="1" dirty="0"/>
            </a:br>
            <a:r>
              <a:rPr lang="ru-RU" sz="3200" b="1" i="1" dirty="0"/>
              <a:t>Но сейчас идёт другая драма</a:t>
            </a:r>
            <a:br>
              <a:rPr lang="ru-RU" sz="3200" b="1" i="1" dirty="0"/>
            </a:br>
            <a:r>
              <a:rPr lang="ru-RU" sz="3200" b="1" i="1" dirty="0"/>
              <a:t>И на этот раз меня уволь.</a:t>
            </a:r>
            <a:br>
              <a:rPr lang="ru-RU" sz="3200" b="1" i="1" dirty="0"/>
            </a:br>
            <a:r>
              <a:rPr lang="ru-RU" sz="3200" b="1" i="1" dirty="0"/>
              <a:t>Но продуман распорядок действий</a:t>
            </a:r>
            <a:br>
              <a:rPr lang="ru-RU" sz="3200" b="1" i="1" dirty="0"/>
            </a:br>
            <a:r>
              <a:rPr lang="ru-RU" sz="3200" b="1" i="1" dirty="0"/>
              <a:t>И неотвратим конец пути.</a:t>
            </a:r>
            <a:br>
              <a:rPr lang="ru-RU" sz="3200" b="1" i="1" dirty="0"/>
            </a:br>
            <a:r>
              <a:rPr lang="ru-RU" sz="3200" b="1" i="1" dirty="0"/>
              <a:t>Я один. Всё тонет в фарисействе.</a:t>
            </a:r>
            <a:br>
              <a:rPr lang="ru-RU" sz="3200" b="1" i="1" dirty="0"/>
            </a:br>
            <a:r>
              <a:rPr lang="ru-RU" sz="3200" b="1" i="1" dirty="0"/>
              <a:t>Жизнь прожить – не поле перейти.</a:t>
            </a:r>
            <a:br>
              <a:rPr lang="ru-RU" sz="3200" b="1" i="1" dirty="0"/>
            </a:b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8244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Людвик\Desktop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650"/>
            <a:ext cx="8568951" cy="642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9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59632" y="620688"/>
            <a:ext cx="684076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mbria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mbria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mbria" pitchFamily="18" charset="0"/>
                <a:cs typeface="Arial" pitchFamily="34" charset="0"/>
              </a:rPr>
              <a:t>СОШ № 14 г. Северодонецка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653136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32423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454</Words>
  <Application>Microsoft Office PowerPoint</Application>
  <PresentationFormat>Экран (4:3)</PresentationFormat>
  <Paragraphs>56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ПОЭТ                        КОНФЛИКТ                            ЭПОХА (какой?)                   (какой?)                                (какая?)</vt:lpstr>
      <vt:lpstr>  ПОЭТ                                                 КОНФЛИКТ                            ЭПОХА (какой?)                                             (какой?)                                (какая?)   свободолюбивый                              ТРАГИЧЕСКИЙ               попирающая права  правдивый                                                                                   лишающая свободы   служащий народу                                                                     запрещающая  говорить не подчиняющийся власти                                                          правду голос своего времени                                                                                                                             совесть своей эпохи                                                                      </vt:lpstr>
      <vt:lpstr>Трагический конфликт  поэта и эпохи  («Я вернулся в мой город, знакомый до слёз», «За гремучую доблесть грядущих веков…» Осип Мандельштам) </vt:lpstr>
      <vt:lpstr>Презентация PowerPoint</vt:lpstr>
      <vt:lpstr>Запишите свои ассоциации Петербург  - Петроград   -  Ленинград </vt:lpstr>
      <vt:lpstr>Презентация PowerPoint</vt:lpstr>
      <vt:lpstr>Презентация PowerPoint</vt:lpstr>
      <vt:lpstr>Презентация PowerPoint</vt:lpstr>
      <vt:lpstr>Петербург      -       Петроград   -     Ленинград прекрасный   революция         война город Петра            хаос                    блокада величественный          кровь       город-победитель      двойственный      </vt:lpstr>
      <vt:lpstr> «Ленинград» Осип Мандельштам Я вернулся в мой город, знакомый до слез, До прожилок, до детских припухлых желез. Ты вернулся сюда, так глотай же скорей Рыбий жир ленинградских речных фонарей, Узнавай же скорее декабрьский денек, Где к зловещему дегтю подмешан желток. Петербург! я еще не хочу умирать! У тебя телефонов моих номера. Петербург! У меня еще есть адреса, По которым найду мертвецов голоса. Я на лестнице черной живу, и в висок Ударяет мне вырванный с мясом звонок, И всю ночь напролет жду гостей дорогих, Шевеля кандалами цепочек дверных. </vt:lpstr>
      <vt:lpstr> «Я вернулся в мой город…»</vt:lpstr>
      <vt:lpstr>«За гремучую доблесть грядущих веков…» За гремучую доблесть грядущих веков, За высокое племя людей Я лишился и чаши на пире отцов, И веселья, и чести своей. Мне на плечи кидается век-волкодав, Но не волк я по крови своей, Запихай меня лучше, как шапку, в рукав Жаркой шубы сибирских степей. Чтоб не видеть ни труса, ни хлипкой грязцы, Ни кровавых кровей в колесе, Чтоб сияли всю ночь голубые песцы Мне в своей первобытной красе, Уведи меня в ночь, где течет Енисей И сосна до звезды достает, Потому что не волк я по крови своей И меня только равный убьет. </vt:lpstr>
      <vt:lpstr>Презентация PowerPoint</vt:lpstr>
      <vt:lpstr>Презентация PowerPoint</vt:lpstr>
      <vt:lpstr>ГРЕМУЧИЙ | Толковый словарь Ожегова , -ая, -ее; -уч (устар.). Производящий громкие звуки, гремящий. Г. водопад. * Гремучая змея - ядовитая змея, у некоторых видов к-рой на конце хвоста находится род трещотки - гремящие роговые кольца. Гремучая ртуть - взрывчатое вещество - белый или серый порошок. Гремучий газ - взрывчатая смесь водорода с кислородом. </vt:lpstr>
      <vt:lpstr>Смысл слова «доблесть» дискредитируется, разоблачается словом «гремучая».</vt:lpstr>
      <vt:lpstr>Презентация PowerPoint</vt:lpstr>
      <vt:lpstr>«Чтоб не видеть ни труса, ни хлипкой грязцы, Ни кровавых кровей в колесе…»</vt:lpstr>
      <vt:lpstr>«Запихай меня лучше, как шапку, в рукав Жаркой шубы сибирских степей…» </vt:lpstr>
      <vt:lpstr>«Уведи меня в ночь, где течет Енисей И сосна до звезды достает…» </vt:lpstr>
      <vt:lpstr>Б. Пастернак в стихотворении  «Гамлет» писал: …Если только можно, Авва Отче, Чашу эту мимо пронеси. Я люблю Твой замысел упрямый И играть согласен эту роль, Но сейчас идёт другая драма И на этот раз меня уволь. Но продуман распорядок действий И неотвратим конец пути. Я один. Всё тонет в фарисействе. Жизнь прожить – не поле перейти.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Рукописи не горят</dc:title>
  <dc:creator>Таня</dc:creator>
  <cp:lastModifiedBy>Людвик</cp:lastModifiedBy>
  <cp:revision>22</cp:revision>
  <dcterms:created xsi:type="dcterms:W3CDTF">2016-11-18T15:02:10Z</dcterms:created>
  <dcterms:modified xsi:type="dcterms:W3CDTF">2017-01-22T17:07:28Z</dcterms:modified>
</cp:coreProperties>
</file>